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58" r:id="rId2"/>
    <p:sldId id="436" r:id="rId3"/>
    <p:sldId id="468" r:id="rId4"/>
    <p:sldId id="568" r:id="rId5"/>
    <p:sldId id="469" r:id="rId6"/>
    <p:sldId id="476" r:id="rId7"/>
    <p:sldId id="471" r:id="rId8"/>
    <p:sldId id="478" r:id="rId9"/>
    <p:sldId id="486" r:id="rId10"/>
    <p:sldId id="487" r:id="rId11"/>
    <p:sldId id="473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33" r:id="rId31"/>
    <p:sldId id="48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569" r:id="rId46"/>
    <p:sldId id="499" r:id="rId47"/>
    <p:sldId id="460" r:id="rId48"/>
    <p:sldId id="570" r:id="rId49"/>
    <p:sldId id="501" r:id="rId50"/>
    <p:sldId id="406" r:id="rId51"/>
    <p:sldId id="571" r:id="rId52"/>
    <p:sldId id="502" r:id="rId53"/>
    <p:sldId id="443" r:id="rId54"/>
    <p:sldId id="452" r:id="rId55"/>
    <p:sldId id="446" r:id="rId56"/>
    <p:sldId id="503" r:id="rId57"/>
    <p:sldId id="440" r:id="rId58"/>
    <p:sldId id="442" r:id="rId59"/>
    <p:sldId id="504" r:id="rId60"/>
    <p:sldId id="408" r:id="rId61"/>
    <p:sldId id="505" r:id="rId62"/>
    <p:sldId id="510" r:id="rId63"/>
    <p:sldId id="506" r:id="rId64"/>
    <p:sldId id="409" r:id="rId65"/>
    <p:sldId id="507" r:id="rId66"/>
    <p:sldId id="410" r:id="rId67"/>
    <p:sldId id="508" r:id="rId68"/>
    <p:sldId id="413" r:id="rId69"/>
    <p:sldId id="511" r:id="rId70"/>
    <p:sldId id="414" r:id="rId71"/>
    <p:sldId id="512" r:id="rId72"/>
    <p:sldId id="419" r:id="rId73"/>
    <p:sldId id="513" r:id="rId74"/>
    <p:sldId id="514" r:id="rId75"/>
    <p:sldId id="515" r:id="rId76"/>
    <p:sldId id="517" r:id="rId77"/>
    <p:sldId id="519" r:id="rId78"/>
    <p:sldId id="563" r:id="rId79"/>
    <p:sldId id="564" r:id="rId80"/>
    <p:sldId id="565" r:id="rId81"/>
    <p:sldId id="566" r:id="rId82"/>
    <p:sldId id="521" r:id="rId83"/>
    <p:sldId id="525" r:id="rId84"/>
    <p:sldId id="527" r:id="rId85"/>
    <p:sldId id="528" r:id="rId86"/>
    <p:sldId id="529" r:id="rId87"/>
    <p:sldId id="526" r:id="rId88"/>
    <p:sldId id="530" r:id="rId89"/>
    <p:sldId id="531" r:id="rId90"/>
    <p:sldId id="532" r:id="rId91"/>
    <p:sldId id="533" r:id="rId92"/>
    <p:sldId id="546" r:id="rId93"/>
    <p:sldId id="541" r:id="rId94"/>
    <p:sldId id="538" r:id="rId95"/>
    <p:sldId id="539" r:id="rId96"/>
    <p:sldId id="540" r:id="rId97"/>
    <p:sldId id="542" r:id="rId98"/>
    <p:sldId id="543" r:id="rId99"/>
    <p:sldId id="544" r:id="rId100"/>
    <p:sldId id="545" r:id="rId101"/>
    <p:sldId id="547" r:id="rId102"/>
    <p:sldId id="549" r:id="rId103"/>
    <p:sldId id="550" r:id="rId104"/>
    <p:sldId id="551" r:id="rId105"/>
    <p:sldId id="552" r:id="rId106"/>
    <p:sldId id="553" r:id="rId107"/>
    <p:sldId id="554" r:id="rId108"/>
    <p:sldId id="555" r:id="rId109"/>
    <p:sldId id="559" r:id="rId110"/>
    <p:sldId id="572" r:id="rId111"/>
    <p:sldId id="556" r:id="rId112"/>
    <p:sldId id="573" r:id="rId113"/>
    <p:sldId id="557" r:id="rId114"/>
    <p:sldId id="558" r:id="rId115"/>
    <p:sldId id="560" r:id="rId116"/>
    <p:sldId id="561" r:id="rId117"/>
    <p:sldId id="567" r:id="rId118"/>
    <p:sldId id="435" r:id="rId11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568"/>
            <p14:sldId id="469"/>
            <p14:sldId id="476"/>
            <p14:sldId id="471"/>
            <p14:sldId id="478"/>
            <p14:sldId id="486"/>
            <p14:sldId id="487"/>
            <p14:sldId id="473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33"/>
            <p14:sldId id="48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569"/>
            <p14:sldId id="499"/>
            <p14:sldId id="460"/>
            <p14:sldId id="570"/>
            <p14:sldId id="501"/>
            <p14:sldId id="406"/>
            <p14:sldId id="571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63"/>
            <p14:sldId id="564"/>
            <p14:sldId id="565"/>
            <p14:sldId id="566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72"/>
            <p14:sldId id="556"/>
            <p14:sldId id="573"/>
            <p14:sldId id="557"/>
            <p14:sldId id="558"/>
            <p14:sldId id="560"/>
            <p14:sldId id="561"/>
            <p14:sldId id="567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08" d="100"/>
          <a:sy n="108" d="100"/>
        </p:scale>
        <p:origin x="-1536" y="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49.emf"/><Relationship Id="rId8" Type="http://schemas.openxmlformats.org/officeDocument/2006/relationships/image" Target="../media/image52.emf"/><Relationship Id="rId9" Type="http://schemas.openxmlformats.org/officeDocument/2006/relationships/image" Target="../media/image55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49.emf"/><Relationship Id="rId8" Type="http://schemas.openxmlformats.org/officeDocument/2006/relationships/image" Target="../media/image52.emf"/><Relationship Id="rId9" Type="http://schemas.openxmlformats.org/officeDocument/2006/relationships/image" Target="../media/image55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49.emf"/><Relationship Id="rId8" Type="http://schemas.openxmlformats.org/officeDocument/2006/relationships/image" Target="../media/image52.emf"/><Relationship Id="rId9" Type="http://schemas.openxmlformats.org/officeDocument/2006/relationships/image" Target="../media/image55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hyperlink" Target="http://stackoverflow.com/questions/22921936/mahout-exception-java-heap-space" TargetMode="External"/><Relationship Id="rId20" Type="http://schemas.openxmlformats.org/officeDocument/2006/relationships/hyperlink" Target="http://stackoverflow.com/questions/17980491/building-inverted-index-exceed-the-java-heap-size" TargetMode="External"/><Relationship Id="rId21" Type="http://schemas.openxmlformats.org/officeDocument/2006/relationships/hyperlink" Target="http://mail-archives.apache.org/mod_mbox/hadoop-common-user/201010.mbox/%3CAANLkTi=aNjiUezv-a9yFZpbXXWFsbjeKKyd2KmqCUAWc@mail.gmail.com%3E" TargetMode="External"/><Relationship Id="rId22" Type="http://schemas.openxmlformats.org/officeDocument/2006/relationships/hyperlink" Target="http://stackoverflow.com/questions/22281188/fail-to-join-large-groups" TargetMode="External"/><Relationship Id="rId10" Type="http://schemas.openxmlformats.org/officeDocument/2006/relationships/hyperlink" Target="http://stackoverflow.com/questions/15316539/hadoop-mapper-over-consumption-of-memoryheap" TargetMode="External"/><Relationship Id="rId11" Type="http://schemas.openxmlformats.org/officeDocument/2006/relationships/hyperlink" Target="https://issues.apache.org/jira/browse/MAPREDUCE-5580" TargetMode="External"/><Relationship Id="rId12" Type="http://schemas.openxmlformats.org/officeDocument/2006/relationships/hyperlink" Target="http://stackoverflow.com/questions/19298357/out-of-memory-error-in-mapreduce-shuffle-phase" TargetMode="External"/><Relationship Id="rId13" Type="http://schemas.openxmlformats.org/officeDocument/2006/relationships/hyperlink" Target="http://stackoverflow.com/questions/17162679/pig-join-gets-outofmemoryerror-in-reducer-when-mapred-job-shuffle-input-buffer-p" TargetMode="External"/><Relationship Id="rId14" Type="http://schemas.openxmlformats.org/officeDocument/2006/relationships/hyperlink" Target="http://mail-archives.apache.org/mod_mbox/pig-user/201201.mbox/%3C4F174294.8090509@cern.ch%3E" TargetMode="External"/><Relationship Id="rId15" Type="http://schemas.openxmlformats.org/officeDocument/2006/relationships/hyperlink" Target="https://mail-archives.apache.org/mod_mbox/pig-user/201201.mbox/%3CD570DEB688737C44A53497A16D0A7CAC0789B0@EAGF-ERFPMBX42.ERF.thomson.com%3E" TargetMode="External"/><Relationship Id="rId16" Type="http://schemas.openxmlformats.org/officeDocument/2006/relationships/hyperlink" Target="http://stackoverflow.com/questions/12831076/oom-exception-in-hadoop-reduce-child" TargetMode="External"/><Relationship Id="rId17" Type="http://schemas.openxmlformats.org/officeDocument/2006/relationships/hyperlink" Target="http://stackoverflow.com/questions/23042829/getting-java-heap-space-error-while-running-a-mapreduce-code-for-large-dataset" TargetMode="External"/><Relationship Id="rId18" Type="http://schemas.openxmlformats.org/officeDocument/2006/relationships/hyperlink" Target="http://stackoverflow.com/questions/15541900/why-does-the-last-reducer-stop-with-java-heap-error-during-merge-step" TargetMode="External"/><Relationship Id="rId19" Type="http://schemas.openxmlformats.org/officeDocument/2006/relationships/hyperlink" Target="http://www.cs.cmu.edu/~lezhao/TA/2010/HW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tackoverflow.com/questions/20247185/java-lang-outofmemoryerror-on-running-hadoop-job" TargetMode="External"/><Relationship Id="rId4" Type="http://schemas.openxmlformats.org/officeDocument/2006/relationships/hyperlink" Target="http://puffsun.iteye.com/blog/1902837" TargetMode="External"/><Relationship Id="rId5" Type="http://schemas.openxmlformats.org/officeDocument/2006/relationships/hyperlink" Target="http://stackoverflow.com/questions/16684712/out-of-memory-due-to-hash-maps-used-in-map-side-aggregation" TargetMode="External"/><Relationship Id="rId6" Type="http://schemas.openxmlformats.org/officeDocument/2006/relationships/hyperlink" Target="http://mail-archives.apache.org/mod_mbox/pig-user/201105.mbox/%3CBANLkTi=Tnc8icJo48LKQDhEuT=jXBpD+oA@mail.gmail.com%3E" TargetMode="External"/><Relationship Id="rId7" Type="http://schemas.openxmlformats.org/officeDocument/2006/relationships/hyperlink" Target="http://stackoverflow.com/questions/13674190/cdh-4-1-error-running-child-java-lang-outofmemoryerror-java-heap-space" TargetMode="External"/><Relationship Id="rId8" Type="http://schemas.openxmlformats.org/officeDocument/2006/relationships/hyperlink" Target="http://stackoverflow.com/questions/10080800/outofmemory-error-when-running-the-wikipedia-bayes-example-on-mahout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7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2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3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4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5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5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4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6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7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9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1.emf"/><Relationship Id="rId8" Type="http://schemas.openxmlformats.org/officeDocument/2006/relationships/oleObject" Target="../embeddings/oleObject12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5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4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6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7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9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0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1.emf"/><Relationship Id="rId8" Type="http://schemas.openxmlformats.org/officeDocument/2006/relationships/oleObject" Target="../embeddings/oleObject21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5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4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6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7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9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0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50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1.emf"/><Relationship Id="rId8" Type="http://schemas.openxmlformats.org/officeDocument/2006/relationships/oleObject" Target="../embeddings/oleObject30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1.emf"/><Relationship Id="rId5" Type="http://schemas.openxmlformats.org/officeDocument/2006/relationships/image" Target="../media/image6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5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595475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Diagnosis results</a:t>
            </a:r>
          </a:p>
          <a:p>
            <a:r>
              <a:rPr lang="en-US" dirty="0" smtClean="0"/>
              <a:t>Overhead</a:t>
            </a:r>
          </a:p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3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diagnosis results &amp; overhead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80192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5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6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7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8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9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0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1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13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4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5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6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7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8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9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0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1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2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3558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Identify the root cause of 15 cases</a:t>
            </a:r>
          </a:p>
          <a:p>
            <a:r>
              <a:rPr lang="en-US" sz="2000" dirty="0" smtClean="0"/>
              <a:t>Identify the partial root causes of 5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8"/>
            <a:ext cx="8229600" cy="23988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63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40710" y="16579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Conclusions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sz="1800" dirty="0" smtClean="0"/>
              <a:t>Figure out the correlation between memory usage and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r>
              <a:rPr lang="en-US" dirty="0" smtClean="0"/>
              <a:t>Memory problems diagnosis</a:t>
            </a:r>
          </a:p>
          <a:p>
            <a:pPr lvl="1"/>
            <a:r>
              <a:rPr lang="en-US" sz="1800" dirty="0" smtClean="0"/>
              <a:t>Rules to identify the root causes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</a:t>
            </a:r>
            <a:r>
              <a:rPr lang="en-US" dirty="0" smtClean="0"/>
              <a:t>Spark (thread</a:t>
            </a:r>
            <a:r>
              <a:rPr lang="en-US" smtClean="0"/>
              <a:t>, pipeline)</a:t>
            </a:r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5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</a:t>
            </a:r>
            <a:r>
              <a:rPr lang="en-US" dirty="0" smtClean="0"/>
              <a:t>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430" y="1574053"/>
            <a:ext cx="2683757" cy="486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Empirical </a:t>
            </a:r>
            <a:r>
              <a:rPr lang="en-US" altLang="zh-CN" dirty="0" smtClean="0"/>
              <a:t>study on OOM </a:t>
            </a:r>
            <a:r>
              <a:rPr lang="en-US" altLang="zh-CN" dirty="0" smtClean="0"/>
              <a:t>causes </a:t>
            </a:r>
            <a:r>
              <a:rPr lang="en-US" altLang="zh-CN" dirty="0" smtClean="0"/>
              <a:t>and </a:t>
            </a:r>
            <a:r>
              <a:rPr lang="en-US" altLang="zh-CN" dirty="0" smtClean="0"/>
              <a:t>fixes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 Design </a:t>
            </a:r>
            <a:r>
              <a:rPr lang="en-US" altLang="zh-CN" dirty="0"/>
              <a:t>m</a:t>
            </a:r>
            <a:r>
              <a:rPr lang="en-US" altLang="zh-CN" dirty="0" smtClean="0"/>
              <a:t>emory profiler for diagnosing memory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800" dirty="0" smtClean="0">
                <a:latin typeface="Arial"/>
                <a:ea typeface="黑体"/>
                <a:cs typeface="Arial"/>
              </a:rPr>
              <a:t>1. Empirical </a:t>
            </a:r>
            <a:r>
              <a:rPr lang="en-US" altLang="zh-CN" sz="2800" dirty="0" smtClean="0">
                <a:latin typeface="Arial"/>
                <a:ea typeface="黑体"/>
                <a:cs typeface="Arial"/>
              </a:rPr>
              <a:t>study on OOM </a:t>
            </a:r>
            <a:r>
              <a:rPr lang="en-US" altLang="zh-CN" sz="2800" dirty="0" smtClean="0">
                <a:latin typeface="Arial"/>
                <a:ea typeface="黑体"/>
                <a:cs typeface="Arial"/>
              </a:rPr>
              <a:t>causes and fixes</a:t>
            </a:r>
            <a:endParaRPr lang="en-US" altLang="zh-CN" sz="2800" dirty="0" smtClean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en-US" sz="2800" dirty="0" smtClean="0"/>
              <a:t>– </a:t>
            </a:r>
            <a:r>
              <a:rPr lang="en-US" altLang="zh-CN" sz="2800" dirty="0" smtClean="0"/>
              <a:t>Subject collection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r>
              <a:rPr lang="en-US" sz="2800" dirty="0" smtClean="0"/>
              <a:t>– </a:t>
            </a:r>
            <a:r>
              <a:rPr lang="en-US" sz="2800" dirty="0"/>
              <a:t>Subject </a:t>
            </a:r>
            <a:r>
              <a:rPr lang="en-US" sz="2800" dirty="0" smtClean="0"/>
              <a:t>collection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OOM”,</a:t>
            </a:r>
          </a:p>
          <a:p>
            <a:r>
              <a:rPr lang="en-US" sz="1600" b="1" dirty="0" smtClean="0">
                <a:latin typeface="Arial"/>
                <a:cs typeface="Arial"/>
              </a:rPr>
              <a:t>“Spark heap error”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3793" y="4447515"/>
            <a:ext cx="2916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</a:t>
            </a:r>
            <a:r>
              <a:rPr lang="en-US" sz="1600" b="1" dirty="0" smtClean="0">
                <a:latin typeface="Arial"/>
                <a:cs typeface="Arial"/>
              </a:rPr>
              <a:t>is an OOM error, and occurs </a:t>
            </a:r>
            <a:r>
              <a:rPr lang="en-US" sz="1600" b="1" dirty="0">
                <a:latin typeface="Arial"/>
                <a:cs typeface="Arial"/>
              </a:rPr>
              <a:t>in the </a:t>
            </a:r>
            <a:r>
              <a:rPr lang="en-US" sz="1600" b="1" dirty="0" smtClean="0">
                <a:latin typeface="Arial"/>
                <a:cs typeface="Arial"/>
              </a:rPr>
              <a:t>apps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44882" y="3757900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13 errors are also caused by hot key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4960" y="2835667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3 errors are also caused by large single &lt;k, v&gt; record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30992" y="4716957"/>
            <a:ext cx="181999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arge map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5" y="4716957"/>
            <a:ext cx="197070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b="1" i="1" dirty="0" smtClean="0">
                <a:solidFill>
                  <a:srgbClr val="393BAA"/>
                </a:solidFill>
              </a:rPr>
              <a:t>Why does the large buffer lead to the OOM error?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Large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e.g., 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</a:t>
            </a:r>
            <a:r>
              <a:rPr lang="en-US" altLang="zh-CN" dirty="0">
                <a:solidFill>
                  <a:srgbClr val="393BAA"/>
                </a:solidFill>
              </a:rPr>
              <a:t>framework (12%)</a:t>
            </a: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</a:t>
            </a:r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881629"/>
            <a:ext cx="914333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First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878538"/>
            <a:ext cx="1211389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Second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9472" y="5821764"/>
            <a:ext cx="2845649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data cached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34980" y="1669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 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6" y="5615206"/>
            <a:ext cx="4925385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large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5" y="5615206"/>
            <a:ext cx="492480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large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Why aggregating large records can lead to OOM errors?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d</a:t>
            </a:r>
            <a:r>
              <a:rPr lang="en-US" sz="2800" dirty="0" smtClean="0"/>
              <a:t>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</a:t>
            </a:r>
            <a:r>
              <a:rPr lang="en-US" dirty="0" smtClean="0"/>
              <a:t>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computing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building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 smtClean="0">
                <a:solidFill>
                  <a:srgbClr val="393BAA"/>
                </a:solidFill>
              </a:rPr>
              <a:t>Features</a:t>
            </a:r>
            <a:r>
              <a:rPr lang="en-US" sz="2000" dirty="0">
                <a:solidFill>
                  <a:srgbClr val="393BAA"/>
                </a:solidFill>
              </a:rPr>
              <a:t>: </a:t>
            </a:r>
            <a:r>
              <a:rPr lang="en-US" dirty="0" smtClean="0">
                <a:solidFill>
                  <a:srgbClr val="393BAA"/>
                </a:solidFill>
              </a:rPr>
              <a:t>map stage =&gt; reduce stage, partition =&gt; aggregation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7020" y="3778825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1908" y="3821433"/>
            <a:ext cx="2769274" cy="2116485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21269" y="4251624"/>
            <a:ext cx="2908413" cy="161574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u</a:t>
            </a:r>
            <a:r>
              <a:rPr lang="en-US" sz="2800" dirty="0" smtClean="0"/>
              <a:t>ser 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35766"/>
              </p:ext>
            </p:extLst>
          </p:nvPr>
        </p:nvGraphicFramePr>
        <p:xfrm>
          <a:off x="6141820" y="4832977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1820" y="4860399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4999088"/>
            <a:ext cx="908955" cy="33023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628078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Explosion 1 19"/>
          <p:cNvSpPr/>
          <p:nvPr/>
        </p:nvSpPr>
        <p:spPr>
          <a:xfrm>
            <a:off x="2515659" y="3620006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1" name="Explosion 1 20"/>
          <p:cNvSpPr/>
          <p:nvPr/>
        </p:nvSpPr>
        <p:spPr>
          <a:xfrm>
            <a:off x="5647804" y="321739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8512"/>
          </a:xfrm>
          <a:prstGeom prst="rect">
            <a:avLst/>
          </a:prstGeom>
          <a:solidFill>
            <a:srgbClr val="800000"/>
          </a:solidFill>
        </p:spPr>
        <p:txBody>
          <a:bodyPr wrap="square" tIns="93600" bIns="0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Implication: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12463" y="4763989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649404" y="4538685"/>
            <a:ext cx="359879" cy="9641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08536" y="4763989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4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Data cached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>
                <a:solidFill>
                  <a:srgbClr val="393BAA"/>
                </a:solidFill>
              </a:rPr>
              <a:t>Features: </a:t>
            </a:r>
            <a:r>
              <a:rPr lang="en-US" dirty="0">
                <a:solidFill>
                  <a:srgbClr val="393BAA"/>
                </a:solidFill>
              </a:rPr>
              <a:t>map stage =&gt; reduce stage, partition =&gt; aggregation</a:t>
            </a:r>
          </a:p>
          <a:p>
            <a:pPr marL="742950" lvl="2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91384" y="4620993"/>
            <a:ext cx="1084299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91384" y="4620993"/>
            <a:ext cx="0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0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Approach: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&lt;(k, 1/2), v&gt;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373419" y="4733300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5548" y="4692931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03504" y="4533514"/>
            <a:ext cx="1483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Sort(B</a:t>
            </a:r>
            <a:r>
              <a:rPr lang="en-US" dirty="0" smtClean="0">
                <a:latin typeface="Arial"/>
                <a:cs typeface="Arial"/>
              </a:rPr>
              <a:t>) in each group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319281" y="2483525"/>
            <a:ext cx="1339166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Partition(A)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62753" y="3863422"/>
            <a:ext cx="620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Array</a:t>
            </a: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11368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796603"/>
            <a:ext cx="369542" cy="3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796603"/>
            <a:ext cx="320608" cy="43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3790678"/>
            <a:ext cx="183746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Output (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k.first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 animBg="1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08874" y="2260701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8874" y="4931594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2911" y="3628782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993651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97713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Large 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557173" y="3835842"/>
            <a:ext cx="1920944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merge(); }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78117" y="3989731"/>
            <a:ext cx="1360116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0151" y="4659774"/>
            <a:ext cx="232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Related work: Fang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L, Nguyen K, Xu G, et al. Interruptible tasks: Treating memory pressure as interrupts for highly scalable data-parallel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programs,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1"/>
      <p:bldP spid="8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1" y="2506562"/>
            <a:ext cx="233644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Data model: 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200"/>
            <a:ext cx="5258438" cy="32981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974080" y="4014296"/>
            <a:ext cx="2804652" cy="1600438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Expected features</a:t>
            </a:r>
            <a:r>
              <a:rPr lang="zh-CN" altLang="en-US" sz="1400" dirty="0" smtClean="0">
                <a:solidFill>
                  <a:srgbClr val="FFFFFF"/>
                </a:solidFill>
                <a:latin typeface="Arial"/>
                <a:cs typeface="Arial"/>
              </a:rPr>
              <a:t>：</a:t>
            </a:r>
            <a:endParaRPr lang="en-US" altLang="zh-CN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With c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33147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[1]</a:t>
            </a:r>
            <a:r>
              <a:rPr lang="en-US" altLang="zh-CN" sz="1800" dirty="0" smtClean="0">
                <a:solidFill>
                  <a:srgbClr val="393BAA"/>
                </a:solidFill>
              </a:rPr>
              <a:t>, TPIE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</a:t>
            </a:r>
            <a:r>
              <a:rPr lang="en-US" sz="1800" baseline="30000" dirty="0" smtClean="0"/>
              <a:t>[3]</a:t>
            </a:r>
          </a:p>
          <a:p>
            <a:pPr lvl="2"/>
            <a:r>
              <a:rPr lang="en-US" sz="1600" dirty="0" smtClean="0"/>
              <a:t>lower levels of the tree </a:t>
            </a:r>
            <a:r>
              <a:rPr lang="en-US" altLang="zh-CN" sz="1600" dirty="0" smtClean="0"/>
              <a:t>stored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stored 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“STXXL: Standard Template Library for Extra Large Data Sets.” http://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stxxl.sourceforge.net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[2] “TPIE </a:t>
            </a:r>
            <a:r>
              <a:rPr lang="en-US" sz="1200" dirty="0">
                <a:latin typeface="Arial"/>
                <a:cs typeface="Arial"/>
              </a:rPr>
              <a:t>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study – 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It </a:t>
            </a:r>
            <a:r>
              <a:rPr lang="en-US" altLang="zh-CN" sz="2400" dirty="0">
                <a:solidFill>
                  <a:srgbClr val="393BAA"/>
                </a:solidFill>
              </a:rPr>
              <a:t>is </a:t>
            </a:r>
            <a:r>
              <a:rPr lang="en-US" altLang="zh-CN" sz="2400" dirty="0" smtClean="0">
                <a:solidFill>
                  <a:srgbClr val="393BAA"/>
                </a:solidFill>
              </a:rPr>
              <a:t>challenging to design a diagnostic tool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smtClean="0"/>
              <a:t>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(static &lt;data, configurations, user code&gt;)</a:t>
            </a:r>
          </a:p>
          <a:p>
            <a:pPr lvl="1"/>
            <a:r>
              <a:rPr lang="en-US" sz="1800" dirty="0" smtClean="0"/>
              <a:t>Black</a:t>
            </a:r>
            <a:r>
              <a:rPr lang="en-US" sz="1800" dirty="0"/>
              <a:t>-box user </a:t>
            </a:r>
            <a:r>
              <a:rPr lang="en-US" sz="1800" dirty="0" smtClean="0"/>
              <a:t>code</a:t>
            </a:r>
          </a:p>
          <a:p>
            <a:pPr lvl="2"/>
            <a:r>
              <a:rPr lang="en-US" sz="1600" dirty="0" smtClean="0"/>
              <a:t>User code is written arbitrarily</a:t>
            </a:r>
            <a:r>
              <a:rPr lang="en-US" sz="1600" dirty="0"/>
              <a:t>,</a:t>
            </a:r>
            <a:r>
              <a:rPr lang="en-US" sz="1600" dirty="0" smtClean="0"/>
              <a:t> or generated by high-level languages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persisted in 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baseline="30000" dirty="0" smtClean="0"/>
              <a:t>[1]</a:t>
            </a:r>
            <a:r>
              <a:rPr lang="en-US" dirty="0" smtClean="0"/>
              <a:t>, Eclipse MAT</a:t>
            </a:r>
            <a:r>
              <a:rPr lang="en-US" baseline="30000" dirty="0" smtClean="0"/>
              <a:t>[2]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</a:t>
            </a:r>
            <a:r>
              <a:rPr lang="en-US" baseline="30000" dirty="0" smtClean="0"/>
              <a:t>[3]</a:t>
            </a:r>
            <a:r>
              <a:rPr lang="en-US" dirty="0" smtClean="0"/>
              <a:t>, Container profiling</a:t>
            </a:r>
            <a:r>
              <a:rPr lang="en-US" baseline="30000" dirty="0" smtClean="0"/>
              <a:t>[4]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 smtClean="0"/>
              <a:t>Cannot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where</a:t>
            </a:r>
            <a:r>
              <a:rPr lang="en-US" dirty="0" smtClean="0"/>
              <a:t> the objects come from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why</a:t>
            </a:r>
            <a:r>
              <a:rPr lang="en-US" dirty="0" smtClean="0"/>
              <a:t> the objects 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2113" y="5518418"/>
            <a:ext cx="8801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[1] </a:t>
            </a:r>
            <a:r>
              <a:rPr lang="en-US" sz="1200" b="1" dirty="0" smtClean="0">
                <a:latin typeface="Arial"/>
                <a:cs typeface="Arial"/>
              </a:rPr>
              <a:t>Java Profiler.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://www.ej-technologies.com/products/jprofiler/overview.html</a:t>
            </a:r>
          </a:p>
          <a:p>
            <a:r>
              <a:rPr lang="en-US" sz="1200" dirty="0" smtClean="0">
                <a:latin typeface="Arial"/>
                <a:cs typeface="Arial"/>
              </a:rPr>
              <a:t>[2] </a:t>
            </a:r>
            <a:r>
              <a:rPr lang="en-US" sz="1200" b="1" dirty="0" smtClean="0">
                <a:latin typeface="Arial"/>
                <a:cs typeface="Arial"/>
              </a:rPr>
              <a:t>Eclipse Memory Analyzer.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</a:t>
            </a:r>
            <a:r>
              <a:rPr lang="en-US" sz="1200" dirty="0" err="1">
                <a:latin typeface="Arial"/>
                <a:cs typeface="Arial"/>
              </a:rPr>
              <a:t>eclipse.org</a:t>
            </a:r>
            <a:r>
              <a:rPr lang="en-US" sz="1200" dirty="0">
                <a:latin typeface="Arial"/>
                <a:cs typeface="Arial"/>
              </a:rPr>
              <a:t>/mat</a:t>
            </a:r>
            <a:r>
              <a:rPr lang="en-US" sz="1200" dirty="0" smtClean="0">
                <a:latin typeface="Arial"/>
                <a:cs typeface="Arial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[3] M</a:t>
            </a:r>
            <a:r>
              <a:rPr lang="en-US" sz="1200" dirty="0">
                <a:latin typeface="Arial"/>
                <a:cs typeface="Arial"/>
              </a:rPr>
              <a:t>. Jump and K. S. McKinley, </a:t>
            </a:r>
            <a:r>
              <a:rPr lang="en-US" sz="1200" b="1" dirty="0" smtClean="0">
                <a:latin typeface="Arial"/>
                <a:cs typeface="Arial"/>
              </a:rPr>
              <a:t>Cork</a:t>
            </a:r>
            <a:r>
              <a:rPr lang="en-US" sz="1200" b="1" dirty="0">
                <a:latin typeface="Arial"/>
                <a:cs typeface="Arial"/>
              </a:rPr>
              <a:t>: dynamic memory leak detection for garbage-collected languages</a:t>
            </a:r>
            <a:r>
              <a:rPr lang="en-US" sz="1200" b="1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POPL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2007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[4] G</a:t>
            </a:r>
            <a:r>
              <a:rPr lang="en-US" sz="1200" dirty="0">
                <a:latin typeface="Arial"/>
                <a:cs typeface="Arial"/>
              </a:rPr>
              <a:t>. H. Xu and A. </a:t>
            </a:r>
            <a:r>
              <a:rPr lang="en-US" sz="1200" dirty="0" err="1">
                <a:latin typeface="Arial"/>
                <a:cs typeface="Arial"/>
              </a:rPr>
              <a:t>Rountev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b="1" dirty="0" smtClean="0">
                <a:latin typeface="Arial"/>
                <a:cs typeface="Arial"/>
              </a:rPr>
              <a:t>Precise </a:t>
            </a:r>
            <a:r>
              <a:rPr lang="en-US" sz="1200" b="1" dirty="0">
                <a:latin typeface="Arial"/>
                <a:cs typeface="Arial"/>
              </a:rPr>
              <a:t>memory leak detection for java software using container profiling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ICSE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– </a:t>
            </a:r>
            <a:r>
              <a:rPr lang="en-US" sz="2800" dirty="0"/>
              <a:t>d</a:t>
            </a:r>
            <a:r>
              <a:rPr lang="en-US" sz="2800" dirty="0" smtClean="0"/>
              <a:t>esign a memory profiler for MR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Mprof</a:t>
            </a:r>
            <a:r>
              <a:rPr lang="en-US" dirty="0" smtClean="0"/>
              <a:t> – firstly profiles the memory usage</a:t>
            </a:r>
          </a:p>
          <a:p>
            <a:pPr lvl="1"/>
            <a:r>
              <a:rPr lang="en-US" sz="1800" dirty="0" smtClean="0"/>
              <a:t>quantify the correlation between memory usage and the job’s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MR job: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</a:t>
            </a:r>
            <a:r>
              <a:rPr lang="en-US" sz="2800" dirty="0"/>
              <a:t>– design a memory profiler for MR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Mprof</a:t>
            </a:r>
            <a:r>
              <a:rPr lang="en-US" dirty="0"/>
              <a:t> </a:t>
            </a:r>
            <a:r>
              <a:rPr lang="en-US" dirty="0" smtClean="0"/>
              <a:t>– secondly diagnoses memory problems</a:t>
            </a:r>
            <a:endParaRPr lang="en-US" dirty="0"/>
          </a:p>
          <a:p>
            <a:pPr lvl="1"/>
            <a:r>
              <a:rPr lang="en-US" sz="1800" dirty="0" smtClean="0"/>
              <a:t>Trace memory problems back to the static &lt;data, </a:t>
            </a:r>
            <a:r>
              <a:rPr lang="en-US" sz="1800" dirty="0" err="1" smtClean="0"/>
              <a:t>confs</a:t>
            </a:r>
            <a:r>
              <a:rPr lang="en-US" sz="1800" dirty="0" smtClean="0"/>
              <a:t>, user code&gt;</a:t>
            </a:r>
            <a:endParaRPr lang="en-US" sz="1800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MR job: </a:t>
            </a:r>
            <a:r>
              <a:rPr lang="en-US" sz="1600" dirty="0" smtClean="0">
                <a:latin typeface="Arial"/>
                <a:cs typeface="Arial"/>
              </a:rPr>
              <a:t>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2029475"/>
          </a:xfrm>
        </p:spPr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related to runtime data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dataflow profiler</a:t>
            </a:r>
          </a:p>
          <a:p>
            <a:pPr lvl="2"/>
            <a:r>
              <a:rPr lang="en-US" dirty="0" smtClean="0"/>
              <a:t>Building dataflow model </a:t>
            </a:r>
          </a:p>
          <a:p>
            <a:pPr lvl="2"/>
            <a:r>
              <a:rPr lang="en-US" dirty="0" smtClean="0"/>
              <a:t>Reconstruct </a:t>
            </a:r>
            <a:r>
              <a:rPr lang="en-US" dirty="0"/>
              <a:t>the dataflow</a:t>
            </a:r>
          </a:p>
          <a:p>
            <a:pPr lvl="3"/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214" y="4600746"/>
            <a:ext cx="3359432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05" y="3929202"/>
            <a:ext cx="2679700" cy="2108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213" y="5612207"/>
            <a:ext cx="1328411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419637" y="5431743"/>
            <a:ext cx="1156576" cy="34974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135" y="5077757"/>
            <a:ext cx="1340169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Input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1608304" y="4972268"/>
            <a:ext cx="235642" cy="27476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1608304" y="5247034"/>
            <a:ext cx="235642" cy="18470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741982" y="6195123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32386" y="6047915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41982" y="6059216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88324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6546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9294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Overview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240" y="5890446"/>
            <a:ext cx="4866168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memory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MemUsage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(user code)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 of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36" y="5983975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3040" y="5836767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636" y="5848068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48978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24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also related to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user code memory profiler</a:t>
            </a:r>
          </a:p>
          <a:p>
            <a:pPr lvl="2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Perform correlation analysis, </a:t>
            </a:r>
            <a:r>
              <a:rPr lang="en-US" sz="1800" dirty="0" smtClean="0"/>
              <a:t>identify </a:t>
            </a:r>
            <a:r>
              <a:rPr lang="en-US" sz="1800" dirty="0"/>
              <a:t>memory usage patterns</a:t>
            </a:r>
          </a:p>
          <a:p>
            <a:pPr marL="1371600" lvl="3" indent="0">
              <a:buNone/>
            </a:pPr>
            <a:endParaRPr lang="en-US" sz="20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" y="3662241"/>
            <a:ext cx="608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user code</a:t>
            </a:r>
          </a:p>
          <a:p>
            <a:pPr lvl="2"/>
            <a:r>
              <a:rPr lang="en-US" dirty="0">
                <a:ea typeface="Arial"/>
              </a:rPr>
              <a:t>OOM error =&gt; root cause in user code &amp; error-related data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dataflow</a:t>
            </a:r>
          </a:p>
          <a:p>
            <a:pPr lvl="2"/>
            <a:r>
              <a:rPr lang="en-US" dirty="0">
                <a:ea typeface="Arial"/>
              </a:rPr>
              <a:t>Error-related data =&gt; skewed data &amp; improper configurations</a:t>
            </a:r>
          </a:p>
          <a:p>
            <a:pPr lvl="2"/>
            <a:endParaRPr lang="en-US" dirty="0" smtClean="0">
              <a:solidFill>
                <a:srgbClr val="393BAA"/>
              </a:solidFill>
            </a:endParaRP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9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Identify memory-consuming code snippets</a:t>
            </a:r>
            <a:endParaRPr lang="en-US" dirty="0" smtClean="0">
              <a:solidFill>
                <a:srgbClr val="393BAA"/>
              </a:solidFill>
            </a:endParaRPr>
          </a:p>
          <a:p>
            <a:pPr lvl="2"/>
            <a:r>
              <a:rPr lang="en-US" dirty="0" smtClean="0">
                <a:ea typeface="Arial"/>
              </a:rPr>
              <a:t>Objects’ referenced code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0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3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4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8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9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1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5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6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7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8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9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0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1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2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fit the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68345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 the dataflow</a:t>
            </a:r>
            <a:endParaRPr lang="en-US" sz="2000" dirty="0" smtClean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Dynamic dataflow monitors</a:t>
            </a:r>
          </a:p>
          <a:p>
            <a:pPr lvl="2"/>
            <a:r>
              <a:rPr lang="en-US" dirty="0"/>
              <a:t>Enhanced tasks’ logs</a:t>
            </a: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7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998515" y="3033629"/>
            <a:ext cx="176383" cy="51444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 flipV="1">
            <a:off x="4444857" y="2523350"/>
            <a:ext cx="1564300" cy="86982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econstruct the memory usage of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user objects have different but fixed life cycles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90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use heap dumps? (black-</a:t>
            </a:r>
            <a:r>
              <a:rPr lang="en-US" altLang="zh-CN" smtClean="0"/>
              <a:t>box approach)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39931" y="3936538"/>
            <a:ext cx="820324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Task’s 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 smtClean="0"/>
              <a:t>Objs</a:t>
            </a:r>
            <a:r>
              <a:rPr lang="en-US" altLang="zh-CN" dirty="0" smtClean="0"/>
              <a:t> at time t in map()</a:t>
            </a:r>
            <a:r>
              <a:rPr lang="en-US" altLang="zh-CN" dirty="0"/>
              <a:t>: </a:t>
            </a:r>
            <a:r>
              <a:rPr lang="en-US" altLang="zh-CN" dirty="0" smtClean="0"/>
              <a:t>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cxnSp>
        <p:nvCxnSpPr>
          <p:cNvPr id="9" name="Straight Arrow Connector 8"/>
          <p:cNvCxnSpPr>
            <a:endCxn id="11" idx="0"/>
          </p:cNvCxnSpPr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3044350" y="4467739"/>
            <a:ext cx="1153571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3044350" y="4467739"/>
            <a:ext cx="2223629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3044350" y="4467739"/>
            <a:ext cx="3258410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3044350" y="4467739"/>
            <a:ext cx="4281433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044350" y="4467739"/>
            <a:ext cx="5339732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If dumping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 any time 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 smtClean="0"/>
              <a:t>Objs</a:t>
            </a:r>
            <a:r>
              <a:rPr lang="en-US" altLang="zh-CN" sz="1600" dirty="0" smtClean="0"/>
              <a:t> at time t in reduce(): ① reduce</a:t>
            </a:r>
            <a:r>
              <a:rPr lang="en-US" sz="1600" dirty="0" smtClean="0"/>
              <a:t>-level + </a:t>
            </a:r>
            <a:r>
              <a:rPr lang="en-US" altLang="zh-CN" sz="1600" dirty="0" smtClean="0"/>
              <a:t>② </a:t>
            </a:r>
            <a:r>
              <a:rPr lang="en-US" sz="1600" dirty="0" smtClean="0"/>
              <a:t>group-level + ③</a:t>
            </a:r>
            <a:r>
              <a:rPr lang="fi-FI" sz="1600" dirty="0" smtClean="0"/>
              <a:t> r</a:t>
            </a:r>
            <a:r>
              <a:rPr lang="en-US" sz="1600" dirty="0" err="1" smtClean="0"/>
              <a:t>ecord</a:t>
            </a:r>
            <a:r>
              <a:rPr lang="en-US" sz="1600" dirty="0" smtClean="0"/>
              <a:t>-level</a:t>
            </a:r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620995" y="2645607"/>
            <a:ext cx="3247182" cy="7432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4258446" cy="74321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17413</TotalTime>
  <Words>8831</Words>
  <Application>Microsoft Macintosh PowerPoint</Application>
  <PresentationFormat>On-screen Show (4:3)</PresentationFormat>
  <Paragraphs>2186</Paragraphs>
  <Slides>118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1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Outline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 – dataflow 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Empirical study – conclusions </vt:lpstr>
      <vt:lpstr>PowerPoint Presentation</vt:lpstr>
      <vt:lpstr>Motivation and challenges</vt:lpstr>
      <vt:lpstr>Motivation – Current memory profilers </vt:lpstr>
      <vt:lpstr>Goal – design a memory profiler for MR apps</vt:lpstr>
      <vt:lpstr>Goal – design a memory profiler for MR apps</vt:lpstr>
      <vt:lpstr>Mprof – Overview</vt:lpstr>
      <vt:lpstr>Mprof – Overview</vt:lpstr>
      <vt:lpstr>Mprof – Approach</vt:lpstr>
      <vt:lpstr>Mprof – Approach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fit the dataflow model</vt:lpstr>
      <vt:lpstr>Mprof – User code memory profiler</vt:lpstr>
      <vt:lpstr>Mprof – User code memory profiler – Code template</vt:lpstr>
      <vt:lpstr>Mprof – User code memory profiler – Code template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PowerPoint Presentation</vt:lpstr>
      <vt:lpstr>PowerPoint Presentation</vt:lpstr>
      <vt:lpstr>PowerPoint Presentation</vt:lpstr>
      <vt:lpstr>PowerPoint Presentation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diagnosis results &amp; overhead</vt:lpstr>
      <vt:lpstr>Mprof – Evaluation – Case study 1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Mprof – Conclusions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4478</cp:revision>
  <cp:lastPrinted>2015-08-26T03:13:19Z</cp:lastPrinted>
  <dcterms:created xsi:type="dcterms:W3CDTF">2015-08-19T15:04:14Z</dcterms:created>
  <dcterms:modified xsi:type="dcterms:W3CDTF">2015-11-30T08:17:08Z</dcterms:modified>
</cp:coreProperties>
</file>